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" panose="020B0604020202020204" pitchFamily="34" charset="0"/>
      <p:regular r:id="rId14"/>
    </p:embeddedFont>
    <p:embeddedFont>
      <p:font typeface="Arial Bold" panose="020B0704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aret ExtraBold" panose="020B0604020202020204" charset="0"/>
      <p:regular r:id="rId21"/>
    </p:embeddedFont>
    <p:embeddedFont>
      <p:font typeface="Lato" panose="020F0502020204030203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11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llup.com/workplace/341894/measure-performance-strategies-remote-hybrid-teams.aspx" TargetMode="External"/><Relationship Id="rId2" Type="http://schemas.openxmlformats.org/officeDocument/2006/relationships/hyperlink" Target="https://www.indeed.com/career-advice/career-development/hr-metric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lipfolio.com/resources/dashboard-examples/saa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979" y="-276231"/>
            <a:ext cx="2536968" cy="5859280"/>
            <a:chOff x="0" y="0"/>
            <a:chExt cx="668173" cy="15431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8173" cy="1543185"/>
            </a:xfrm>
            <a:custGeom>
              <a:avLst/>
              <a:gdLst/>
              <a:ahLst/>
              <a:cxnLst/>
              <a:rect l="l" t="t" r="r" b="b"/>
              <a:pathLst>
                <a:path w="668173" h="1543185">
                  <a:moveTo>
                    <a:pt x="0" y="0"/>
                  </a:moveTo>
                  <a:lnTo>
                    <a:pt x="668173" y="0"/>
                  </a:lnTo>
                  <a:lnTo>
                    <a:pt x="668173" y="1543185"/>
                  </a:lnTo>
                  <a:lnTo>
                    <a:pt x="0" y="1543185"/>
                  </a:lnTo>
                  <a:close/>
                </a:path>
              </a:pathLst>
            </a:custGeom>
            <a:solidFill>
              <a:srgbClr val="BCCBCE">
                <a:alpha val="8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040" y="4446503"/>
            <a:ext cx="16113811" cy="6206111"/>
            <a:chOff x="0" y="0"/>
            <a:chExt cx="21485081" cy="827481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5111" t="37137" r="17922" b="18398"/>
            <a:stretch>
              <a:fillRect/>
            </a:stretch>
          </p:blipFill>
          <p:spPr>
            <a:xfrm>
              <a:off x="0" y="0"/>
              <a:ext cx="21485081" cy="827481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2793533" y="1708149"/>
            <a:ext cx="9180997" cy="202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53"/>
              </a:lnSpc>
            </a:pPr>
            <a:r>
              <a:rPr lang="en-US" sz="7699">
                <a:solidFill>
                  <a:srgbClr val="3B4A52"/>
                </a:solidFill>
                <a:latin typeface="Garet ExtraBold"/>
              </a:rPr>
              <a:t>DASHBOARDS</a:t>
            </a:r>
          </a:p>
          <a:p>
            <a:pPr>
              <a:lnSpc>
                <a:spcPts val="7853"/>
              </a:lnSpc>
            </a:pPr>
            <a:endParaRPr lang="en-US" sz="7699">
              <a:solidFill>
                <a:srgbClr val="3B4A52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873" y="131826"/>
            <a:ext cx="17630782" cy="8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399">
                <a:solidFill>
                  <a:srgbClr val="000000"/>
                </a:solidFill>
                <a:latin typeface="Garet ExtraBold"/>
              </a:rPr>
              <a:t>SAAS DASHBOARD FOR HYBRID SET UP 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Garet Extra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0873" y="1543213"/>
            <a:ext cx="17604934" cy="9150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4"/>
              </a:lnSpc>
            </a:pPr>
            <a:r>
              <a:rPr lang="en-US" sz="3397" u="sng">
                <a:solidFill>
                  <a:srgbClr val="000000"/>
                </a:solidFill>
                <a:latin typeface="Arial Bold"/>
              </a:rPr>
              <a:t>1) Individual Performance: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Key performance indicators (KPIs)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: Metrics specific to each employee's role and responsibilities, such as sales targets, customer satisfaction ratings, or bug fix turnaround time.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Task completion rate: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 (Number of tasks completed / Total number of assigned tasks) * 100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Efficiency metrics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: For example, lines of code written, tickets closed, or support calls handled can be tracked as counts.</a:t>
            </a: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r>
              <a:rPr lang="en-US" sz="3190" u="sng">
                <a:solidFill>
                  <a:srgbClr val="000000"/>
                </a:solidFill>
                <a:latin typeface="Arial Bold"/>
              </a:rPr>
              <a:t>2. Collaboration and Communication: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Team collaboration metrics: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 Counts of shared documents, messages exchanged, or successful project collaborations.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Communication effectiveness: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 Qualitative assessment based on feedback received from colleagues or clients.</a:t>
            </a: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873" y="1163100"/>
            <a:ext cx="17604934" cy="91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0"/>
              </a:lnSpc>
            </a:pPr>
            <a:r>
              <a:rPr lang="en-US" sz="3197" u="sng">
                <a:solidFill>
                  <a:srgbClr val="000000"/>
                </a:solidFill>
                <a:latin typeface="Arial Bold"/>
              </a:rPr>
              <a:t>3) Time Management: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Time tracking: 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Total hours worked on projects or tasks.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Attendance: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 Count of punctual days or percentage of absences.</a:t>
            </a: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r>
              <a:rPr lang="en-US" sz="3190" u="sng">
                <a:solidFill>
                  <a:srgbClr val="000000"/>
                </a:solidFill>
                <a:latin typeface="Arial Bold"/>
              </a:rPr>
              <a:t>4) Learning and Development: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Training completion: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 (Number of training programs completed / Total number of training programs assigned) * 100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Skill growth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: Qualitative assessment based on skill assessments or evaluations.</a:t>
            </a: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r>
              <a:rPr lang="en-US" sz="3190" u="sng">
                <a:solidFill>
                  <a:srgbClr val="000000"/>
                </a:solidFill>
                <a:latin typeface="Arial Bold"/>
              </a:rPr>
              <a:t>5) Employee Satisfaction and Engagement: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Employee satisfaction surveys: 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Ratings or scores from employee surveys.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Employee engagement: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 Qualitative assessment based on surveys, feedback, or observation.</a:t>
            </a: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0873" y="131826"/>
            <a:ext cx="17630782" cy="8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399">
                <a:solidFill>
                  <a:srgbClr val="000000"/>
                </a:solidFill>
                <a:latin typeface="Garet ExtraBold"/>
              </a:rPr>
              <a:t>SAAS DASHBOARD FOR HYBRID SET UP 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873" y="1163100"/>
            <a:ext cx="17604934" cy="91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0"/>
              </a:lnSpc>
            </a:pPr>
            <a:r>
              <a:rPr lang="en-US" sz="3197" u="sng">
                <a:solidFill>
                  <a:srgbClr val="000000"/>
                </a:solidFill>
                <a:latin typeface="Arial Bold"/>
              </a:rPr>
              <a:t>6)Work-Life Balance:</a:t>
            </a:r>
          </a:p>
          <a:p>
            <a:pPr marL="690341" lvl="1" indent="-345171" algn="just">
              <a:lnSpc>
                <a:spcPts val="4220"/>
              </a:lnSpc>
              <a:buFont typeface="Arial"/>
              <a:buChar char="•"/>
            </a:pPr>
            <a:r>
              <a:rPr lang="en-US" sz="3197" u="sng">
                <a:solidFill>
                  <a:srgbClr val="000000"/>
                </a:solidFill>
                <a:latin typeface="Arial"/>
              </a:rPr>
              <a:t>Overtime hours</a:t>
            </a:r>
            <a:r>
              <a:rPr lang="en-US" sz="3197">
                <a:solidFill>
                  <a:srgbClr val="000000"/>
                </a:solidFill>
                <a:latin typeface="Arial"/>
              </a:rPr>
              <a:t>: Count of hours worked beyond the regular schedule.</a:t>
            </a:r>
          </a:p>
          <a:p>
            <a:pPr marL="690341" lvl="1" indent="-345171" algn="just">
              <a:lnSpc>
                <a:spcPts val="4220"/>
              </a:lnSpc>
              <a:buFont typeface="Arial"/>
              <a:buChar char="•"/>
            </a:pPr>
            <a:r>
              <a:rPr lang="en-US" sz="3197" u="sng">
                <a:solidFill>
                  <a:srgbClr val="000000"/>
                </a:solidFill>
                <a:latin typeface="Arial"/>
              </a:rPr>
              <a:t>Time off:</a:t>
            </a:r>
            <a:r>
              <a:rPr lang="en-US" sz="3197">
                <a:solidFill>
                  <a:srgbClr val="000000"/>
                </a:solidFill>
                <a:latin typeface="Arial"/>
              </a:rPr>
              <a:t> Count of vacation days taken or personal days requested.</a:t>
            </a:r>
          </a:p>
          <a:p>
            <a:pPr algn="just">
              <a:lnSpc>
                <a:spcPts val="4211"/>
              </a:lnSpc>
            </a:pPr>
            <a:endParaRPr lang="en-US" sz="3197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r>
              <a:rPr lang="en-US" sz="3190" u="sng">
                <a:solidFill>
                  <a:srgbClr val="000000"/>
                </a:solidFill>
                <a:latin typeface="Arial Bold"/>
              </a:rPr>
              <a:t>7)Health and Wellness: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Wellness program participation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: Count of employees participating in wellness initiatives.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Absenteeism: 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(Number of unplanned absences / Total workdays) * 100</a:t>
            </a: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r>
              <a:rPr lang="en-US" sz="3190">
                <a:solidFill>
                  <a:srgbClr val="000000"/>
                </a:solidFill>
                <a:latin typeface="Arial"/>
              </a:rPr>
              <a:t>8</a:t>
            </a:r>
            <a:r>
              <a:rPr lang="en-US" sz="3190" u="sng">
                <a:solidFill>
                  <a:srgbClr val="000000"/>
                </a:solidFill>
                <a:latin typeface="Arial Bold"/>
              </a:rPr>
              <a:t>)Performance Reviews and Goal Tracking: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Performance review ratings: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 Ratings provided during performance evaluation.</a:t>
            </a:r>
          </a:p>
          <a:p>
            <a:pPr marL="688795" lvl="1" indent="-344397" algn="just">
              <a:lnSpc>
                <a:spcPts val="4211"/>
              </a:lnSpc>
              <a:buFont typeface="Arial"/>
              <a:buChar char="•"/>
            </a:pPr>
            <a:r>
              <a:rPr lang="en-US" sz="3190" u="sng">
                <a:solidFill>
                  <a:srgbClr val="000000"/>
                </a:solidFill>
                <a:latin typeface="Arial"/>
              </a:rPr>
              <a:t>Goal achievement:</a:t>
            </a:r>
            <a:r>
              <a:rPr lang="en-US" sz="3190">
                <a:solidFill>
                  <a:srgbClr val="000000"/>
                </a:solidFill>
                <a:latin typeface="Arial"/>
              </a:rPr>
              <a:t> Progress towards individual or team goals and objectives, measured as a percentage of completion.</a:t>
            </a: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ts val="4211"/>
              </a:lnSpc>
            </a:pPr>
            <a:endParaRPr lang="en-US" sz="319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0873" y="131826"/>
            <a:ext cx="17630782" cy="89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399">
                <a:solidFill>
                  <a:srgbClr val="000000"/>
                </a:solidFill>
                <a:latin typeface="Garet ExtraBold"/>
              </a:rPr>
              <a:t>SAAS DASHBOARD FOR HYBRID SET UP 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Gare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760" y="1413088"/>
            <a:ext cx="17972480" cy="88739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57774" y="355510"/>
            <a:ext cx="10572452" cy="103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3"/>
              </a:lnSpc>
              <a:spcBef>
                <a:spcPct val="0"/>
              </a:spcBef>
            </a:pPr>
            <a:r>
              <a:rPr lang="en-US" sz="7699">
                <a:solidFill>
                  <a:srgbClr val="4D78B3"/>
                </a:solidFill>
                <a:latin typeface="Garet ExtraBold"/>
              </a:rPr>
              <a:t>GENERAL 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93" r="793"/>
          <a:stretch>
            <a:fillRect/>
          </a:stretch>
        </p:blipFill>
        <p:spPr>
          <a:xfrm>
            <a:off x="0" y="723682"/>
            <a:ext cx="18288000" cy="81010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3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395" y="1028700"/>
            <a:ext cx="18089209" cy="908700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79145" y="-4571"/>
            <a:ext cx="5929710" cy="103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3"/>
              </a:lnSpc>
              <a:spcBef>
                <a:spcPct val="0"/>
              </a:spcBef>
            </a:pPr>
            <a:r>
              <a:rPr lang="en-US" sz="7699">
                <a:solidFill>
                  <a:srgbClr val="6D248F"/>
                </a:solidFill>
                <a:latin typeface="Garet ExtraBold"/>
              </a:rPr>
              <a:t>ATTRITION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345" b="4659"/>
          <a:stretch>
            <a:fillRect/>
          </a:stretch>
        </p:blipFill>
        <p:spPr>
          <a:xfrm>
            <a:off x="93340" y="1028700"/>
            <a:ext cx="18101319" cy="925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19701" y="-4571"/>
            <a:ext cx="5448598" cy="103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3"/>
              </a:lnSpc>
              <a:spcBef>
                <a:spcPct val="0"/>
              </a:spcBef>
            </a:pPr>
            <a:r>
              <a:rPr lang="en-US" sz="7699">
                <a:solidFill>
                  <a:srgbClr val="34AE7A"/>
                </a:solidFill>
                <a:latin typeface="Garet ExtraBold"/>
              </a:rPr>
              <a:t>EXPENSES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940" y="1514371"/>
            <a:ext cx="17878119" cy="85060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74497" y="481100"/>
            <a:ext cx="12689484" cy="103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3"/>
              </a:lnSpc>
              <a:spcBef>
                <a:spcPct val="0"/>
              </a:spcBef>
            </a:pPr>
            <a:r>
              <a:rPr lang="en-US" sz="7699">
                <a:solidFill>
                  <a:srgbClr val="000000"/>
                </a:solidFill>
                <a:latin typeface="Garet ExtraBold"/>
              </a:rPr>
              <a:t>PROJECT MANAGEMENT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0797" y="578740"/>
            <a:ext cx="15596395" cy="105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53"/>
              </a:lnSpc>
              <a:spcBef>
                <a:spcPct val="0"/>
              </a:spcBef>
            </a:pPr>
            <a:r>
              <a:rPr lang="en-US" sz="7699" dirty="0">
                <a:solidFill>
                  <a:srgbClr val="000000"/>
                </a:solidFill>
                <a:latin typeface="Garet ExtraBold"/>
              </a:rPr>
              <a:t>PERFORMANCE TRACKING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5560" y="3052692"/>
            <a:ext cx="15596395" cy="38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2"/>
              </a:lnSpc>
              <a:spcBef>
                <a:spcPct val="0"/>
              </a:spcBef>
            </a:pPr>
            <a:r>
              <a:rPr lang="en-US" sz="2492">
                <a:solidFill>
                  <a:srgbClr val="000000"/>
                </a:solidFill>
                <a:latin typeface="Arial"/>
              </a:rPr>
              <a:t>1) HR METRICS - </a:t>
            </a:r>
            <a:r>
              <a:rPr lang="en-US" sz="2492" u="sng">
                <a:solidFill>
                  <a:srgbClr val="000000"/>
                </a:solidFill>
                <a:latin typeface="Arial"/>
                <a:hlinkClick r:id="rId2" tooltip="https://www.indeed.com/career-advice/career-development/hr-metrics"/>
              </a:rPr>
              <a:t>HTTPS://WWW.INDEED.COM/CAREER-ADVICE/CAREER-DEVELOPMENT/HR-METRICS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4931" y="4138530"/>
            <a:ext cx="1773813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ato"/>
              </a:rPr>
              <a:t>2) HYBRID SET UP - </a:t>
            </a:r>
            <a:r>
              <a:rPr lang="en-US" sz="2499" u="sng">
                <a:solidFill>
                  <a:srgbClr val="000000"/>
                </a:solidFill>
                <a:latin typeface="Lato"/>
                <a:hlinkClick r:id="rId3" tooltip="https://www.gallup.com/workplace/341894/measure-performance-strategies-remote-hybrid-teams.aspx"/>
              </a:rPr>
              <a:t>HTTPS://WWW.GALLUP.COM/WORKPLACE/341894/MEASURE-PERFORMANCE-STRATEGIES-REMOTE-HYBRID-TEAMS.ASPX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5511" y="5491244"/>
            <a:ext cx="1490603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Lato"/>
              </a:rPr>
              <a:t>3)SAAS DASHBOARD--</a:t>
            </a:r>
            <a:r>
              <a:rPr lang="en-US" sz="2499" u="sng">
                <a:solidFill>
                  <a:srgbClr val="000000"/>
                </a:solidFill>
                <a:latin typeface="Lato"/>
                <a:hlinkClick r:id="rId4" tooltip="https://www.klipfolio.com/resources/dashboard-examples/saas"/>
              </a:rPr>
              <a:t>HTTPS://WWW.KLIPFOLIO.COM/RESOURCES/DASHBOARD-EXAMPLES/SAA</a:t>
            </a:r>
            <a:r>
              <a:rPr lang="en-US" sz="2499">
                <a:solidFill>
                  <a:srgbClr val="000000"/>
                </a:solidFill>
                <a:latin typeface="Lato"/>
              </a:rPr>
              <a:t>S</a:t>
            </a:r>
          </a:p>
          <a:p>
            <a:pPr algn="ctr">
              <a:lnSpc>
                <a:spcPts val="254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A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791315"/>
            <a:ext cx="17925808" cy="5688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990" lvl="1" indent="-307495" algn="just">
              <a:lnSpc>
                <a:spcPts val="3760"/>
              </a:lnSpc>
              <a:buFont typeface="Arial"/>
              <a:buChar char="•"/>
            </a:pPr>
            <a:r>
              <a:rPr lang="en-US" sz="2848">
                <a:solidFill>
                  <a:srgbClr val="000000"/>
                </a:solidFill>
                <a:latin typeface="Arial Bold"/>
              </a:rPr>
              <a:t>Monthly Recurring Revenue (MRR): </a:t>
            </a:r>
            <a:r>
              <a:rPr lang="en-US" sz="2848">
                <a:solidFill>
                  <a:srgbClr val="000000"/>
                </a:solidFill>
                <a:latin typeface="Arial"/>
              </a:rPr>
              <a:t>The amount of revenue generated from subscriptions each month.</a:t>
            </a:r>
          </a:p>
          <a:p>
            <a:pPr marL="614990" lvl="1" indent="-307495" algn="just">
              <a:lnSpc>
                <a:spcPts val="3760"/>
              </a:lnSpc>
              <a:buFont typeface="Arial"/>
              <a:buChar char="•"/>
            </a:pPr>
            <a:r>
              <a:rPr lang="en-US" sz="2848">
                <a:solidFill>
                  <a:srgbClr val="000000"/>
                </a:solidFill>
                <a:latin typeface="Arial Bold"/>
              </a:rPr>
              <a:t>Annual Recurring Revenue (ARR): </a:t>
            </a:r>
            <a:r>
              <a:rPr lang="en-US" sz="2848">
                <a:solidFill>
                  <a:srgbClr val="000000"/>
                </a:solidFill>
                <a:latin typeface="Arial"/>
              </a:rPr>
              <a:t>The amount of revenue generated from subscriptions each year.</a:t>
            </a:r>
          </a:p>
          <a:p>
            <a:pPr marL="614990" lvl="1" indent="-307495" algn="just">
              <a:lnSpc>
                <a:spcPts val="3760"/>
              </a:lnSpc>
              <a:buFont typeface="Arial"/>
              <a:buChar char="•"/>
            </a:pPr>
            <a:r>
              <a:rPr lang="en-US" sz="2848">
                <a:solidFill>
                  <a:srgbClr val="000000"/>
                </a:solidFill>
                <a:latin typeface="Arial Bold"/>
              </a:rPr>
              <a:t>Churn Rate</a:t>
            </a:r>
            <a:r>
              <a:rPr lang="en-US" sz="2848">
                <a:solidFill>
                  <a:srgbClr val="000000"/>
                </a:solidFill>
                <a:latin typeface="Arial"/>
              </a:rPr>
              <a:t>: The percentage of customers who cancel their subscriptions during a specific time period.</a:t>
            </a:r>
          </a:p>
          <a:p>
            <a:pPr marL="614990" lvl="1" indent="-307495" algn="just">
              <a:lnSpc>
                <a:spcPts val="3760"/>
              </a:lnSpc>
              <a:buFont typeface="Arial"/>
              <a:buChar char="•"/>
            </a:pPr>
            <a:r>
              <a:rPr lang="en-US" sz="2848">
                <a:solidFill>
                  <a:srgbClr val="000000"/>
                </a:solidFill>
                <a:latin typeface="Arial Bold"/>
              </a:rPr>
              <a:t>Customer Acquisition Cost (CAC):</a:t>
            </a:r>
            <a:r>
              <a:rPr lang="en-US" sz="2848">
                <a:solidFill>
                  <a:srgbClr val="000000"/>
                </a:solidFill>
                <a:latin typeface="Arial"/>
              </a:rPr>
              <a:t> The average cost of acquiring a new customer, including marketing and sales expenses.</a:t>
            </a:r>
          </a:p>
          <a:p>
            <a:pPr marL="614990" lvl="1" indent="-307495" algn="just">
              <a:lnSpc>
                <a:spcPts val="3760"/>
              </a:lnSpc>
              <a:buFont typeface="Arial"/>
              <a:buChar char="•"/>
            </a:pPr>
            <a:r>
              <a:rPr lang="en-US" sz="2848">
                <a:solidFill>
                  <a:srgbClr val="000000"/>
                </a:solidFill>
                <a:latin typeface="Arial Bold"/>
              </a:rPr>
              <a:t>Lifetime Value (LTV):</a:t>
            </a:r>
            <a:r>
              <a:rPr lang="en-US" sz="2848">
                <a:solidFill>
                  <a:srgbClr val="000000"/>
                </a:solidFill>
                <a:latin typeface="Arial"/>
              </a:rPr>
              <a:t> The estimated net profit that a customer will generate over the entire duration of their relationship with the company.</a:t>
            </a:r>
          </a:p>
          <a:p>
            <a:pPr marL="614990" lvl="1" indent="-307495" algn="just">
              <a:lnSpc>
                <a:spcPts val="3760"/>
              </a:lnSpc>
              <a:buFont typeface="Arial"/>
              <a:buChar char="•"/>
            </a:pPr>
            <a:r>
              <a:rPr lang="en-US" sz="2848">
                <a:solidFill>
                  <a:srgbClr val="000000"/>
                </a:solidFill>
                <a:latin typeface="Arial Bold"/>
              </a:rPr>
              <a:t>LTV:CAC Ratio:</a:t>
            </a:r>
            <a:r>
              <a:rPr lang="en-US" sz="2848">
                <a:solidFill>
                  <a:srgbClr val="000000"/>
                </a:solidFill>
                <a:latin typeface="Arial"/>
              </a:rPr>
              <a:t> The ratio of Lifetime Value to Customer Acquisition Cost, used to assess the efficiency of a company's customer acquisition efforts.</a:t>
            </a:r>
          </a:p>
          <a:p>
            <a:pPr marL="614990" lvl="1" indent="-307495" algn="just">
              <a:lnSpc>
                <a:spcPts val="3760"/>
              </a:lnSpc>
              <a:buFont typeface="Arial"/>
              <a:buChar char="•"/>
            </a:pPr>
            <a:r>
              <a:rPr lang="en-US" sz="2848">
                <a:solidFill>
                  <a:srgbClr val="000000"/>
                </a:solidFill>
                <a:latin typeface="Arial Bold"/>
              </a:rPr>
              <a:t>Average Revenue per User (ARPU):</a:t>
            </a:r>
            <a:r>
              <a:rPr lang="en-US" sz="2848">
                <a:solidFill>
                  <a:srgbClr val="000000"/>
                </a:solidFill>
                <a:latin typeface="Arial"/>
              </a:rPr>
              <a:t> The average revenue generated per user or customer, calculated by dividing total revenue by the number of customers.</a:t>
            </a:r>
          </a:p>
          <a:p>
            <a:pPr marL="614990" lvl="1" indent="-307495" algn="just">
              <a:lnSpc>
                <a:spcPts val="2905"/>
              </a:lnSpc>
              <a:buFont typeface="Arial"/>
              <a:buChar char="•"/>
            </a:pPr>
            <a:r>
              <a:rPr lang="en-US" sz="2848">
                <a:solidFill>
                  <a:srgbClr val="000000"/>
                </a:solidFill>
                <a:latin typeface="Arial Bold"/>
              </a:rPr>
              <a:t>Customer Retention Rate: </a:t>
            </a:r>
            <a:r>
              <a:rPr lang="en-US" sz="2848">
                <a:solidFill>
                  <a:srgbClr val="000000"/>
                </a:solidFill>
                <a:latin typeface="Arial"/>
              </a:rPr>
              <a:t>The percentage of customers retained.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5302" y="578740"/>
            <a:ext cx="15800098" cy="1055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53"/>
              </a:lnSpc>
              <a:spcBef>
                <a:spcPct val="0"/>
              </a:spcBef>
            </a:pPr>
            <a:r>
              <a:rPr lang="en-US" sz="7699" dirty="0">
                <a:solidFill>
                  <a:srgbClr val="000000"/>
                </a:solidFill>
                <a:latin typeface="Garet ExtraBold"/>
              </a:rPr>
              <a:t>SAAS METRICS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Lato</vt:lpstr>
      <vt:lpstr>Arial</vt:lpstr>
      <vt:lpstr>Calibri</vt:lpstr>
      <vt:lpstr>Arial Bold</vt:lpstr>
      <vt:lpstr>Garet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Productivity</dc:title>
  <cp:lastModifiedBy>Atharva Rode</cp:lastModifiedBy>
  <cp:revision>2</cp:revision>
  <dcterms:created xsi:type="dcterms:W3CDTF">2006-08-16T00:00:00Z</dcterms:created>
  <dcterms:modified xsi:type="dcterms:W3CDTF">2023-05-11T12:43:56Z</dcterms:modified>
  <dc:identifier>DAFic_fCVKo</dc:identifier>
</cp:coreProperties>
</file>